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</p:sldMasterIdLst>
  <p:sldIdLst>
    <p:sldId id="346" r:id="rId5"/>
    <p:sldId id="347" r:id="rId6"/>
    <p:sldId id="344" r:id="rId7"/>
    <p:sldId id="349" r:id="rId8"/>
    <p:sldId id="345" r:id="rId9"/>
    <p:sldId id="353" r:id="rId10"/>
    <p:sldId id="348" r:id="rId11"/>
    <p:sldId id="350" r:id="rId12"/>
    <p:sldId id="263" r:id="rId13"/>
    <p:sldId id="290" r:id="rId14"/>
    <p:sldId id="354" r:id="rId15"/>
    <p:sldId id="336" r:id="rId16"/>
    <p:sldId id="356" r:id="rId17"/>
    <p:sldId id="357" r:id="rId18"/>
    <p:sldId id="358" r:id="rId19"/>
    <p:sldId id="359" r:id="rId20"/>
    <p:sldId id="332" r:id="rId21"/>
    <p:sldId id="360" r:id="rId22"/>
    <p:sldId id="337" r:id="rId23"/>
    <p:sldId id="36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7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39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828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97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788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629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850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557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721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97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19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110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601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289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544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29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513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39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307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412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331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770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485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968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63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095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121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88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18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331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919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81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22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493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11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50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03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03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66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69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2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61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7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70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294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757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301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7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863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190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576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2680A-0B03-44D5-8B10-A59C45BBF166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54FCF-B9AC-4536-B0E8-9D87FC35CF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77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2680A-0B03-44D5-8B10-A59C45BBF1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54FCF-B9AC-4536-B0E8-9D87FC35C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0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5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2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4.wav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5.wav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7.wav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9.wav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2" Type="http://schemas.openxmlformats.org/officeDocument/2006/relationships/slideLayout" Target="../slideLayouts/slideLayout34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21.wav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mandarin.com/health/standart-lecheniya-koronavirusa-v-kitae/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4816" y="316378"/>
            <a:ext cx="7766936" cy="2680570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  <a:buClr>
                <a:srgbClr val="90C226"/>
              </a:buClr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НОВАЯ КОРОНАВИРУСНАЯ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ИНФЕКЦИЯ 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COVID-19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:                  ХАРАКТЕРИСТИКА,ЛЕЧЕНИЕ  И ПРОФИЛАКТИКА</a:t>
            </a:r>
          </a:p>
          <a:p>
            <a:pPr lvl="0" algn="ctr">
              <a:spcBef>
                <a:spcPts val="0"/>
              </a:spcBef>
              <a:buClr>
                <a:srgbClr val="90C226"/>
              </a:buClr>
            </a:pPr>
            <a:endParaRPr lang="ru-RU" i="1" dirty="0">
              <a:solidFill>
                <a:srgbClr val="54A021">
                  <a:lumMod val="50000"/>
                </a:srgbClr>
              </a:solidFill>
            </a:endParaRPr>
          </a:p>
          <a:p>
            <a:pPr lvl="0" algn="ctr">
              <a:spcBef>
                <a:spcPts val="0"/>
              </a:spcBef>
              <a:buClr>
                <a:srgbClr val="90C226"/>
              </a:buClr>
            </a:pPr>
            <a:r>
              <a:rPr lang="ru-RU" i="1" dirty="0">
                <a:solidFill>
                  <a:srgbClr val="54A021">
                    <a:lumMod val="50000"/>
                  </a:srgbClr>
                </a:solidFill>
              </a:rPr>
              <a:t>Егорова Евгения Юрьевна</a:t>
            </a:r>
          </a:p>
          <a:p>
            <a:pPr lvl="0" algn="ctr">
              <a:spcBef>
                <a:spcPts val="0"/>
              </a:spcBef>
              <a:buClr>
                <a:srgbClr val="90C226"/>
              </a:buClr>
            </a:pPr>
            <a:r>
              <a:rPr lang="ru-RU" i="1" dirty="0">
                <a:solidFill>
                  <a:srgbClr val="54A021">
                    <a:lumMod val="50000"/>
                  </a:srgbClr>
                </a:solidFill>
              </a:rPr>
              <a:t>доцент кафедры безопасности жизнедеятельности и общемедицинских знаний</a:t>
            </a:r>
          </a:p>
          <a:p>
            <a:pPr algn="just"/>
            <a:r>
              <a:rPr lang="ru-RU" sz="4400" b="1" dirty="0">
                <a:solidFill>
                  <a:srgbClr val="90C226">
                    <a:lumMod val="50000"/>
                  </a:srgbClr>
                </a:solidFill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rgbClr val="90C226">
                    <a:lumMod val="50000"/>
                  </a:srgbClr>
                </a:solidFill>
                <a:ea typeface="+mj-ea"/>
                <a:cs typeface="+mj-cs"/>
              </a:rPr>
            </a:br>
            <a:endParaRPr lang="ru-RU" sz="4400" dirty="0"/>
          </a:p>
        </p:txBody>
      </p:sp>
      <p:pic>
        <p:nvPicPr>
          <p:cNvPr id="4" name="Рисунок 3" descr="https://avatars.mds.yandex.net/get-pdb/2433756/072449d7-7bee-47a7-8aad-ef5fee396ea0/s1200?webp=fals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8269" y="3385666"/>
            <a:ext cx="5626749" cy="325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509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857">
        <p:split orient="vert"/>
      </p:transition>
    </mc:Choice>
    <mc:Fallback>
      <p:transition spd="slow" advTm="78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xy.imgsmail.ru/?email=tnataliv%40bk.ru&amp;e=1587140705&amp;flags=0&amp;h=xb-010c5aWQ56Tn66JFyJg&amp;url173=MjYxNTIwLnNlbGNkbi5ydS9maWxlcy8zMDIxL2R1LXhpYW96aGVuZzYwNjQuanBn&amp;is_https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434" y="1389496"/>
            <a:ext cx="2888666" cy="340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800" y="67424"/>
            <a:ext cx="8318500" cy="6053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</a:rPr>
              <a:t>Профессор </a:t>
            </a:r>
            <a:r>
              <a:rPr lang="ru-RU" sz="3200" b="1" dirty="0" err="1">
                <a:solidFill>
                  <a:srgbClr val="000000"/>
                </a:solidFill>
              </a:rPr>
              <a:t>Ду</a:t>
            </a:r>
            <a:r>
              <a:rPr lang="ru-RU" sz="3200" b="1" dirty="0">
                <a:solidFill>
                  <a:srgbClr val="000000"/>
                </a:solidFill>
              </a:rPr>
              <a:t> </a:t>
            </a:r>
            <a:r>
              <a:rPr lang="ru-RU" sz="3200" b="1" dirty="0" err="1">
                <a:solidFill>
                  <a:srgbClr val="000000"/>
                </a:solidFill>
              </a:rPr>
              <a:t>Сяочжэн</a:t>
            </a:r>
            <a:r>
              <a:rPr lang="ru-RU" sz="3200" b="1" dirty="0">
                <a:solidFill>
                  <a:srgbClr val="000000"/>
                </a:solidFill>
              </a:rPr>
              <a:t> -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традиционной китайской медицины, рефлексотерапевт, заместитель декана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Ганьсуйского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университета традиционной китайской медицины</a:t>
            </a:r>
            <a:r>
              <a:rPr lang="ru-RU" sz="3200" b="1" dirty="0">
                <a:solidFill>
                  <a:srgbClr val="000000"/>
                </a:solidFill>
              </a:rPr>
              <a:t> </a:t>
            </a:r>
            <a:r>
              <a:rPr lang="ru-RU" sz="2800" dirty="0">
                <a:solidFill>
                  <a:srgbClr val="000000"/>
                </a:solidFill>
              </a:rPr>
              <a:t>рассказал на семинаре посвященном </a:t>
            </a:r>
            <a:r>
              <a:rPr lang="en-GB" sz="2800" dirty="0">
                <a:solidFill>
                  <a:srgbClr val="000000"/>
                </a:solidFill>
              </a:rPr>
              <a:t>COVID-19</a:t>
            </a:r>
            <a:r>
              <a:rPr lang="ru-RU" sz="2800" dirty="0">
                <a:solidFill>
                  <a:srgbClr val="000000"/>
                </a:solidFill>
              </a:rPr>
              <a:t>, что п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ик заболевания  в Китае пришёлся на январь-февраль. Умерло более 4000 человек. У 80% была легкая форма, у 5% отмечалось крайне тяжелое течение.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С этой инфекцией в Китае боролась и Западная и Восточная медицина совместно. Был получен огромный опыт применения традиционной китайской медицины в совместной с Западной медициной борьбе с коронавирусом.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388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4771">
        <p:split orient="vert"/>
      </p:transition>
    </mc:Choice>
    <mc:Fallback>
      <p:transition spd="slow" advTm="447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9865"/>
            <a:ext cx="121920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акупунктуры для лечения больных с коронавирусной инфекцией уменьшало время пребывания в стационаре на 4-5 дней.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77" b="4093"/>
          <a:stretch/>
        </p:blipFill>
        <p:spPr>
          <a:xfrm>
            <a:off x="2127532" y="1294245"/>
            <a:ext cx="7314355" cy="504305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705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9326">
        <p:split orient="vert"/>
      </p:transition>
    </mc:Choice>
    <mc:Fallback>
      <p:transition spd="slow" advTm="1932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35" y="328350"/>
            <a:ext cx="11433544" cy="5918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Самооздоровление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профилактика в домашних условиях</a:t>
            </a:r>
          </a:p>
          <a:p>
            <a:pPr>
              <a:lnSpc>
                <a:spcPct val="107000"/>
              </a:lnSpc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традиционная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гимнастика, дыхание по Стрельниковой каждый день по 15-30 минут</a:t>
            </a:r>
          </a:p>
          <a:p>
            <a:pPr>
              <a:lnSpc>
                <a:spcPct val="107000"/>
              </a:lnSpc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витаминотерапия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аевит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вит.Д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вит С, группы В)</a:t>
            </a:r>
          </a:p>
          <a:p>
            <a:pPr>
              <a:lnSpc>
                <a:spcPct val="107000"/>
              </a:lnSpc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иван-чай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оздоравливающий напиток: повышающий иммунитет и успокаивающий нервную систему</a:t>
            </a:r>
          </a:p>
          <a:p>
            <a:pPr>
              <a:lnSpc>
                <a:spcPct val="107000"/>
              </a:lnSpc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живые» витамины: брусника, клюква, смородина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массаж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(акупрессура, разминание, похлопывание, постукивание вдоль каналов  на руке Лёгких и Сердца, на ноге Селезёнки и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Желудка.Процедура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15-20 минут, до местных ощущений распирания и ломоты. 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329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7374">
        <p:split orient="vert"/>
      </p:transition>
    </mc:Choice>
    <mc:Fallback>
      <p:transition spd="slow" advTm="7737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54" y="457200"/>
            <a:ext cx="11149770" cy="101675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долголетия Е36                                             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хэ-гу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цзу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сан ли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avatars.mds.yandex.net/get-zen_doc/30229/pub_5cdae5295631d800b3137273_5cdae6a19885ae00b3457d9b/scale_12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054" y="1664809"/>
            <a:ext cx="5308528" cy="445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ttps://1001facts.info/wp-content/uploads/2019/11/tochka_he-gu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238" y="1525783"/>
            <a:ext cx="5391150" cy="459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291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5560">
        <p:split orient="vert"/>
      </p:transition>
    </mc:Choice>
    <mc:Fallback>
      <p:transition spd="slow" advTm="455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60" y="423081"/>
            <a:ext cx="11300346" cy="682388"/>
          </a:xfrm>
        </p:spPr>
        <p:txBody>
          <a:bodyPr>
            <a:no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Сянь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цзяо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нэй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гуань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https://anisima.ru/wp-content/uploads/wsi-imageoptim-neiguan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9104" y="2142698"/>
            <a:ext cx="6732896" cy="471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.ytimg.com/vi/ln3rSLj29Dg/hqdefaul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30" y="1787858"/>
            <a:ext cx="5308979" cy="481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3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6589">
        <p:split orient="vert"/>
      </p:transition>
    </mc:Choice>
    <mc:Fallback>
      <p:transition spd="slow" advTm="2658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Прогревают пупок и ниже, эффективно при упадке сил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http://bloghappylady.ru/wp-content/uploads/2018/03/tochka-na-zhivote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788" y="1705971"/>
            <a:ext cx="10419615" cy="504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60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9137">
        <p:split orient="vert"/>
      </p:transition>
    </mc:Choice>
    <mc:Fallback>
      <p:transition spd="slow" advTm="791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бессоннице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массаж 1-2 мин по часовой и против часовой стрелке</a:t>
            </a:r>
          </a:p>
        </p:txBody>
      </p:sp>
      <p:pic>
        <p:nvPicPr>
          <p:cNvPr id="7" name="Объект 6" descr="https://3.bp.blogspot.com/-hGb5qoNj-0E/WOYGKPH0pBI/AAAAAAAADFY/ySokmli7WOQ9a4Wo6Zr61ZD5rQEUIL90ACEw/s1600/17814031_2104397329787001_1855235343_n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2660" y="1937039"/>
            <a:ext cx="4902879" cy="368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https://prozdorovechko.ru/wp-content/uploads/2018/03/Yintang-point-1.jpg"/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1324" y="1898073"/>
            <a:ext cx="4717576" cy="378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415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7141">
        <p:split orient="vert"/>
      </p:transition>
    </mc:Choice>
    <mc:Fallback>
      <p:transition spd="slow" advTm="2714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095" y="1929194"/>
            <a:ext cx="5550567" cy="48704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7094" y="0"/>
            <a:ext cx="109727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Ань-</a:t>
            </a:r>
            <a:r>
              <a:rPr lang="ru-RU" sz="45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мянь</a:t>
            </a:r>
            <a:r>
              <a:rPr lang="ru-RU" sz="45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5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main</a:t>
            </a:r>
            <a:r>
              <a:rPr lang="ru-RU" sz="45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 </a:t>
            </a:r>
          </a:p>
          <a:p>
            <a:pPr algn="just"/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4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нь-мянь</a:t>
            </a:r>
            <a:r>
              <a:rPr lang="ru-RU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точка «Спокойный сон», между И-</a:t>
            </a:r>
            <a:r>
              <a:rPr lang="ru-RU" sz="4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фэн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(TR17)</a:t>
            </a:r>
            <a:r>
              <a:rPr lang="ru-RU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внеканальной И-мин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7094" y="2984336"/>
            <a:ext cx="60639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Точка</a:t>
            </a:r>
            <a:r>
              <a:rPr lang="ru-RU" sz="3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И-мин </a:t>
            </a:r>
            <a:r>
              <a:rPr lang="ru-RU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(точка просветления глаз при бельме) располагается у нижнего края сосцевидного отростка, на 1 </a:t>
            </a:r>
            <a:r>
              <a:rPr lang="ru-RU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цунь</a:t>
            </a:r>
            <a:r>
              <a:rPr lang="ru-RU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кзади от точки И-</a:t>
            </a:r>
            <a:r>
              <a:rPr lang="ru-RU" sz="3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фэн</a:t>
            </a:r>
            <a:r>
              <a:rPr lang="ru-RU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TR17).</a:t>
            </a:r>
            <a:endParaRPr lang="ru-RU" sz="3900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117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819">
        <p:split orient="vert"/>
      </p:transition>
    </mc:Choice>
    <mc:Fallback>
      <p:transition spd="slow" advTm="2081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Бессонница: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прогревание точки почек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защитных сил организма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https://econet.ru/uploads/pictures/541405/content_%D1%8E%D0%BD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025" y="2998628"/>
            <a:ext cx="3302758" cy="385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https://avatars.mds.yandex.net/get-zen_doc/1118263/pub_5bb9122b77860f00aa3d5bbe_5bb916d4378b9500aabe1e5b/scale_1200"/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4454" y="2565779"/>
            <a:ext cx="7947546" cy="412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015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9306">
        <p:split orient="vert"/>
      </p:transition>
    </mc:Choice>
    <mc:Fallback>
      <p:transition spd="slow" advTm="5930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099" y="618177"/>
            <a:ext cx="11433544" cy="6810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Самооздоровление</a:t>
            </a: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профилактика в домашних условиях</a:t>
            </a:r>
          </a:p>
          <a:p>
            <a:pPr>
              <a:lnSpc>
                <a:spcPct val="107000"/>
              </a:lnSpc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-Традиционная гимнастика, дыхание по Стрельниковой каждый день по 15-30 минут</a:t>
            </a:r>
          </a:p>
          <a:p>
            <a:pPr>
              <a:lnSpc>
                <a:spcPct val="107000"/>
              </a:lnSpc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-витаминотерапия (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аевит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вит.Д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вит С, группы В)</a:t>
            </a:r>
          </a:p>
          <a:p>
            <a:pPr>
              <a:lnSpc>
                <a:spcPct val="107000"/>
              </a:lnSpc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-Иван-чай как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оздоравливающий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напиток: повышающий иммунитет и успокаивающий нервную систему</a:t>
            </a:r>
          </a:p>
          <a:p>
            <a:pPr>
              <a:lnSpc>
                <a:spcPct val="107000"/>
              </a:lnSpc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«живые» витамины: брусника, клюква, смородина</a:t>
            </a:r>
          </a:p>
          <a:p>
            <a:pPr marL="685800" indent="-6858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600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4685">
        <p:split orient="vert"/>
      </p:transition>
    </mc:Choice>
    <mc:Fallback>
      <p:transition spd="slow" advTm="7468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628" y="259307"/>
            <a:ext cx="10377353" cy="145563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и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новой </a:t>
            </a:r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803748"/>
            <a:ext cx="10022511" cy="4815415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Коронавирусы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Coronaviridae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это большое семейство РНК-содержащих вирусов, способных инфицировать человека и некоторых животных</a:t>
            </a:r>
          </a:p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2002 года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коронавирусы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рассматривались в качестве агентов, вызывающих нетяжелые заболевания верхних дыхательных путей с крайне редкими летальными исходами.</a:t>
            </a:r>
          </a:p>
          <a:p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27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4269">
        <p:split orient="vert"/>
      </p:transition>
    </mc:Choice>
    <mc:Fallback>
      <p:transition spd="slow" advTm="2426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50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310" y="0"/>
            <a:ext cx="6023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2830" y="305068"/>
            <a:ext cx="111092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  ЗДОРОВЫ</a:t>
            </a:r>
          </a:p>
          <a:p>
            <a:pPr lvl="0" algn="ctr"/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Благодарю за      внимание</a:t>
            </a:r>
            <a:r>
              <a:rPr lang="ru-RU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61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857">
        <p:split orient="vert"/>
      </p:transition>
    </mc:Choice>
    <mc:Fallback>
      <p:transition spd="slow" advTm="38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6580" y="-4521705"/>
            <a:ext cx="8936183" cy="11642942"/>
          </a:xfrm>
        </p:spPr>
        <p:txBody>
          <a:bodyPr/>
          <a:lstStyle/>
          <a:p>
            <a:pPr algn="just"/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появился </a:t>
            </a:r>
            <a:r>
              <a:rPr lang="ru-RU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SARS-CoV-2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первоначальный источник инфекции не установлен. </a:t>
            </a:r>
            <a:r>
              <a:rPr lang="ru-RU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SARS-CoV-2 предположительно является рекомбинантным вирусом между </a:t>
            </a:r>
            <a:r>
              <a:rPr lang="ru-RU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коронавирусом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летучих мышей и неизвестным по происхождению </a:t>
            </a:r>
            <a:r>
              <a:rPr lang="ru-RU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коронавирусом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Первые случаи заболевания могли быть связаны с посещением рынка морепродуктов в г. Ухань (провинция </a:t>
            </a:r>
            <a:r>
              <a:rPr lang="ru-RU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Хубэй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КНР). В настоящее время основным 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является 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человек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находящийся в инкубационном периоде заболевания. Установлена роль инфекции, вызванной SARS-CoV-2, как инфекции, связанной с оказанием 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помощи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07067" y="4005114"/>
            <a:ext cx="776693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434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232">
        <p:split orient="vert"/>
      </p:transition>
    </mc:Choice>
    <mc:Fallback>
      <p:transition spd="slow" advTm="6823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5660"/>
            <a:ext cx="8596668" cy="12574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Характеристика нового 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COVID-19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6" y="1078173"/>
            <a:ext cx="9379528" cy="56501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Вирус чувствителен к ультрафиолету и высокой температуре. Воздействие до 56 ° С в течение 30 минут и липидных растворителей, таких как эфир, 75% этанол, хлорсодержащие дезинфицирующие средства,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пероксиуксусная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кислота, хлороформ,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жирорастворители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могут эффективно инактивировать вирус.</a:t>
            </a:r>
          </a:p>
          <a:p>
            <a:pPr marL="0" indent="0" algn="just">
              <a:buNone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Хлоргексидин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был эффективным в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инактивации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вируса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407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8588">
        <p:split orient="vert"/>
      </p:transition>
    </mc:Choice>
    <mc:Fallback>
      <p:transition spd="slow" advTm="485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0126"/>
            <a:ext cx="8596668" cy="9144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передачи  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27550"/>
            <a:ext cx="9006994" cy="529607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воздушно-капельный (при кашле, чихании, разговоре) при длительном пребывании вместе. ЭТО основной путь передачи</a:t>
            </a:r>
          </a:p>
          <a:p>
            <a:pPr marL="0" indent="0">
              <a:buNone/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 НОШЕНИЯ МАСОК в помещении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воздушно-пылевой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контактный 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фекально-оральный (через рот)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передачи 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воздух, пищевые продукты и предметы обихода, контаминированные вирусом  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515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1562">
        <p:split orient="vert"/>
      </p:transition>
    </mc:Choice>
    <mc:Fallback>
      <p:transition spd="slow" advTm="5156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45661"/>
            <a:ext cx="10786785" cy="6441742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Входные ворота возбудителя – эпителий верхних дыхательных путей  и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эпителиоциты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желудка и кишечника. Начальным этапом заражения является проникновение SARS-CoV-2 в клетки-мишени, имеющие рецепторы ACE2 на клетках дыхательного тракта, почек, пищевода, мочевого пузыря, сердца, ЦНС. Однако основной и быстро достижимой мишенью являются альвеолярные клетки II типа (AT2) легких, что определяет развитие пневмонии.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обоняния у больного на ранней стадии заболевания может свидетельствовать о поражении ЦНС, так и об отеке слизистой оболочки носоглотки. 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72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6439">
        <p:split orient="vert"/>
      </p:transition>
    </mc:Choice>
    <mc:Fallback>
      <p:transition spd="slow" advTm="564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Инкубационный период от 2 до 14 суток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чаще 5-7 дней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900" b="1" dirty="0">
                <a:solidFill>
                  <a:schemeClr val="accent5">
                    <a:lumMod val="75000"/>
                  </a:schemeClr>
                </a:solidFill>
              </a:rPr>
              <a:t>Клинические проявления</a:t>
            </a: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10646195" cy="4490732"/>
          </a:xfrm>
        </p:spPr>
        <p:txBody>
          <a:bodyPr>
            <a:normAutofit fontScale="92500" lnSpcReduction="20000"/>
          </a:bodyPr>
          <a:lstStyle/>
          <a:p>
            <a:r>
              <a:rPr lang="ru-RU" sz="3000" b="1" dirty="0">
                <a:solidFill>
                  <a:schemeClr val="tx1"/>
                </a:solidFill>
              </a:rPr>
              <a:t>&gt;90% пациентов отмечают повышение температуры тела </a:t>
            </a:r>
          </a:p>
          <a:p>
            <a:r>
              <a:rPr lang="ru-RU" sz="3000" b="1" dirty="0">
                <a:solidFill>
                  <a:schemeClr val="tx1"/>
                </a:solidFill>
              </a:rPr>
              <a:t>&gt;80% </a:t>
            </a:r>
            <a:r>
              <a:rPr lang="ru-RU" sz="3000" b="1" dirty="0">
                <a:solidFill>
                  <a:prstClr val="black"/>
                </a:solidFill>
              </a:rPr>
              <a:t>пациентов - </a:t>
            </a:r>
            <a:r>
              <a:rPr lang="ru-RU" sz="3000" b="1" dirty="0">
                <a:solidFill>
                  <a:schemeClr val="tx1"/>
                </a:solidFill>
              </a:rPr>
              <a:t>кашель (сухой или с небольшим количеством мокроты)</a:t>
            </a:r>
          </a:p>
          <a:p>
            <a:r>
              <a:rPr lang="ru-RU" sz="3000" b="1" dirty="0">
                <a:solidFill>
                  <a:schemeClr val="tx1"/>
                </a:solidFill>
              </a:rPr>
              <a:t>55%  одышка* наиболее тяжелая одышка развивается к 6-8-му дню от момента заражения</a:t>
            </a:r>
          </a:p>
          <a:p>
            <a:endParaRPr lang="ru-RU" sz="3000" b="1" dirty="0">
              <a:solidFill>
                <a:schemeClr val="tx1"/>
              </a:solidFill>
            </a:endParaRPr>
          </a:p>
          <a:p>
            <a:r>
              <a:rPr lang="ru-RU" sz="3000" b="1" dirty="0">
                <a:solidFill>
                  <a:schemeClr val="tx1"/>
                </a:solidFill>
              </a:rPr>
              <a:t>44%  утомляемость, резкая слабость</a:t>
            </a:r>
          </a:p>
          <a:p>
            <a:r>
              <a:rPr lang="ru-RU" sz="3000" b="1" dirty="0">
                <a:solidFill>
                  <a:schemeClr val="tx1"/>
                </a:solidFill>
              </a:rPr>
              <a:t>&gt;20% ощущение заложенности в грудной клетке, миалгия (11%), спутанность сознания (9%), головные боли (8 %), кровохарканье (5%), диарея (3%), тошнота, рвота, сердцебиение</a:t>
            </a: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849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7586">
        <p:split orient="vert"/>
      </p:transition>
    </mc:Choice>
    <mc:Fallback>
      <p:transition spd="slow" advTm="575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571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64024"/>
            <a:ext cx="8596668" cy="6149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проявления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ОРВИ легкого течения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Пневмония, в </a:t>
            </a:r>
            <a:r>
              <a:rPr lang="ru-RU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острой дыхательной недостаточностью (Опасно! насыщение крови кислородом  по данным </a:t>
            </a:r>
            <a:r>
              <a:rPr lang="ru-RU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пульсоксиметрии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(SpO2</a:t>
            </a:r>
            <a:r>
              <a:rPr lang="ru-RU" sz="3000" b="1" dirty="0">
                <a:solidFill>
                  <a:schemeClr val="tx1"/>
                </a:solidFill>
              </a:rPr>
              <a:t>) ≤ 95%)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Острый </a:t>
            </a:r>
            <a:r>
              <a:rPr lang="ru-RU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дистресс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Сепсис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Желудочно-кишечное расстройство </a:t>
            </a:r>
          </a:p>
          <a:p>
            <a:pPr marL="0" indent="0">
              <a:buNone/>
            </a:pPr>
            <a:endParaRPr lang="ru-RU" sz="3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https://big-rostov.ru/wp-content/uploads/2025/03/0x3832x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5493" y="346363"/>
            <a:ext cx="2696325" cy="189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39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4234">
        <p:split orient="vert"/>
      </p:transition>
    </mc:Choice>
    <mc:Fallback>
      <p:transition spd="slow" advTm="642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4985" y="6331081"/>
            <a:ext cx="10366035" cy="405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hlinkClick r:id="rId3"/>
              </a:rPr>
              <a:t>https://www.mamandarin.com/health/standart-lecheniya-koronavirusa-v-kitae/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753" y="116958"/>
            <a:ext cx="9503574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u="sng" dirty="0">
                <a:solidFill>
                  <a:srgbClr val="7030A0"/>
                </a:solidFill>
              </a:rPr>
              <a:t>Стандарт лечения </a:t>
            </a:r>
            <a:r>
              <a:rPr lang="ru-RU" sz="4500" b="1" u="sng" dirty="0" err="1">
                <a:solidFill>
                  <a:srgbClr val="7030A0"/>
                </a:solidFill>
              </a:rPr>
              <a:t>коронавируса</a:t>
            </a:r>
            <a:r>
              <a:rPr lang="ru-RU" sz="4500" b="1" u="sng" dirty="0">
                <a:solidFill>
                  <a:srgbClr val="7030A0"/>
                </a:solidFill>
              </a:rPr>
              <a:t> в Китае</a:t>
            </a:r>
          </a:p>
          <a:p>
            <a:pPr algn="just"/>
            <a:r>
              <a:rPr lang="ru-RU" sz="2900" dirty="0"/>
              <a:t>23 марта 2020 года на совещании Государственного управления по делам Китайской медицины была опубликована статистика по использования препаратов для лечения </a:t>
            </a:r>
            <a:r>
              <a:rPr lang="ru-RU" sz="2900" dirty="0" err="1"/>
              <a:t>короновирусной</a:t>
            </a:r>
            <a:r>
              <a:rPr lang="ru-RU" sz="2900" dirty="0"/>
              <a:t> инфекции </a:t>
            </a:r>
            <a:r>
              <a:rPr lang="en-US" sz="2900" dirty="0"/>
              <a:t>COVID-19</a:t>
            </a:r>
            <a:r>
              <a:rPr lang="ru-RU" sz="2900" dirty="0"/>
              <a:t>.</a:t>
            </a:r>
          </a:p>
          <a:p>
            <a:pPr algn="just"/>
            <a:r>
              <a:rPr lang="ru-RU" sz="2900" dirty="0"/>
              <a:t>По результатам официальной статистики средства Китайской медицины использовались для лечения 74187 пациентов, что составило 91,5%. Эффективность средств традиционной китайской медицины для лечения </a:t>
            </a:r>
            <a:r>
              <a:rPr lang="ru-RU" sz="2900" dirty="0" err="1"/>
              <a:t>коронавируса</a:t>
            </a:r>
            <a:r>
              <a:rPr lang="ru-RU" sz="2900" dirty="0"/>
              <a:t> достигает более 90%.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62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1568">
        <p:split orient="vert"/>
      </p:transition>
    </mc:Choice>
    <mc:Fallback>
      <p:transition spd="slow" advTm="415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1712</TotalTime>
  <Words>823</Words>
  <Application>Microsoft Office PowerPoint</Application>
  <PresentationFormat>Произвольный</PresentationFormat>
  <Paragraphs>63</Paragraphs>
  <Slides>20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Грань</vt:lpstr>
      <vt:lpstr>Тема Office</vt:lpstr>
      <vt:lpstr>1_Тема Office</vt:lpstr>
      <vt:lpstr>2_Тема Office</vt:lpstr>
      <vt:lpstr>Слайд 1</vt:lpstr>
      <vt:lpstr>Возникновение и распространение  новой коронавирусной инфекции </vt:lpstr>
      <vt:lpstr>В 2019 году появился коронавирус SARS-CoV-2, первоначальный источник инфекции не установлен. Коронавирус SARS-CoV-2 предположительно является рекомбинантным вирусом между коронавирусом летучих мышей и неизвестным по происхождению коронавирусом.  Первые случаи заболевания могли быть связаны с посещением рынка морепродуктов в г. Ухань (провинция Хубэй, КНР). В настоящее время основным источником инфекции является больной человек, в том числе находящийся в инкубационном периоде заболевания. Установлена роль инфекции, вызванной SARS-CoV-2, как инфекции, связанной с оказанием медицинской помощи. </vt:lpstr>
      <vt:lpstr>Характеристика нового COVID-19</vt:lpstr>
      <vt:lpstr>Пути передачи  </vt:lpstr>
      <vt:lpstr>Входные ворота возбудителя – эпителий верхних дыхательных путей  и эпителиоциты желудка и кишечника. Начальным этапом заражения является проникновение SARS-CoV-2 в клетки-мишени, имеющие рецепторы ACE2 на клетках дыхательного тракта, почек, пищевода, мочевого пузыря, сердца, ЦНС. Однако основной и быстро достижимой мишенью являются альвеолярные клетки II типа (AT2) легких, что определяет развитие пневмонии.  Изменение обоняния у больного на ранней стадии заболевания может свидетельствовать о поражении ЦНС, так и об отеке слизистой оболочки носоглотки. </vt:lpstr>
      <vt:lpstr>Инкубационный период от 2 до 14 суток чаще 5-7 дней Клинические проявления  </vt:lpstr>
      <vt:lpstr> </vt:lpstr>
      <vt:lpstr>Слайд 9</vt:lpstr>
      <vt:lpstr>Слайд 10</vt:lpstr>
      <vt:lpstr>Слайд 11</vt:lpstr>
      <vt:lpstr>Слайд 12</vt:lpstr>
      <vt:lpstr>Точки долголетия Е36                                              GI4 хэ-гу цзу сан ли</vt:lpstr>
      <vt:lpstr>Сянь инь цзяо                                  нэй - гуань</vt:lpstr>
      <vt:lpstr>Прогревают пупок и ниже, эффективно при упадке сил</vt:lpstr>
      <vt:lpstr>При бессоннице проводится массаж 1-2 мин по часовой и против часовой стрелке</vt:lpstr>
      <vt:lpstr>Слайд 17</vt:lpstr>
      <vt:lpstr>Бессонница: прогревание точки почек Повышение защитных сил организма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Традиционная китайская медицина и COVID-19  ИВАНОВО, АПРЕЛЬ 2020</dc:title>
  <dc:creator>Пользователь Windows</dc:creator>
  <cp:lastModifiedBy>N Utkina</cp:lastModifiedBy>
  <cp:revision>113</cp:revision>
  <dcterms:created xsi:type="dcterms:W3CDTF">2020-04-14T08:42:25Z</dcterms:created>
  <dcterms:modified xsi:type="dcterms:W3CDTF">2020-05-11T11:30:38Z</dcterms:modified>
</cp:coreProperties>
</file>